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onstanti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gVYwMwNypd7+DtqflFYpkI+SHX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674693-4FA4-46BE-BDCE-68D20E76D08B}">
  <a:tblStyle styleId="{C0674693-4FA4-46BE-BDCE-68D20E76D08B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onstantia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onstantia-italic.fntdata"/><Relationship Id="rId25" Type="http://schemas.openxmlformats.org/officeDocument/2006/relationships/font" Target="fonts/Constantia-bold.fntdata"/><Relationship Id="rId28" Type="http://customschemas.google.com/relationships/presentationmetadata" Target="metadata"/><Relationship Id="rId27" Type="http://schemas.openxmlformats.org/officeDocument/2006/relationships/font" Target="fonts/Constanti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7a9dd43d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7a9dd43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37a9dd43d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7a9dd43de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7a9dd43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37a9dd43de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Google Shape;72;p25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25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8" name="Google Shape;78;p25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5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25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7" name="Google Shape;17;p16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99" name="Google Shape;99;p1"/>
          <p:cNvGraphicFramePr/>
          <p:nvPr/>
        </p:nvGraphicFramePr>
        <p:xfrm>
          <a:off x="457200" y="692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128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graphicFrame>
        <p:nvGraphicFramePr>
          <p:cNvPr id="162" name="Google Shape;162;p10"/>
          <p:cNvGraphicFramePr/>
          <p:nvPr/>
        </p:nvGraphicFramePr>
        <p:xfrm>
          <a:off x="323528" y="764704"/>
          <a:ext cx="4824412" cy="5443538"/>
        </p:xfrm>
        <a:graphic>
          <a:graphicData uri="http://schemas.openxmlformats.org/presentationml/2006/ole">
            <mc:AlternateContent>
              <mc:Choice Requires="v">
                <p:oleObj r:id="rId4" imgH="5443538" imgW="4824412" progId="PBrush" spid="_x0000_s1">
                  <p:embed/>
                </p:oleObj>
              </mc:Choice>
              <mc:Fallback>
                <p:oleObj r:id="rId5" imgH="5443538" imgW="4824412" progId="PBrush">
                  <p:embed/>
                  <p:pic>
                    <p:nvPicPr>
                      <p:cNvPr id="162" name="Google Shape;162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19481" l="1407" r="3566" t="1468"/>
                      <a:stretch/>
                    </p:blipFill>
                    <p:spPr>
                      <a:xfrm>
                        <a:off x="323528" y="764704"/>
                        <a:ext cx="4824412" cy="544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Google Shape;163;p10"/>
          <p:cNvSpPr/>
          <p:nvPr/>
        </p:nvSpPr>
        <p:spPr>
          <a:xfrm>
            <a:off x="5220072" y="1628800"/>
            <a:ext cx="392392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время правления Ивана III территория Московского княжества увеличилась в пять раз.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467544" y="5373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>
                <a:solidFill>
                  <a:schemeClr val="dk1"/>
                </a:solidFill>
              </a:rPr>
              <a:t>Стояние на реке Угре</a:t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descr="Картинки по запросу стояние на угре" id="169" name="Google Shape;1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124744"/>
            <a:ext cx="8280920" cy="454813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блокнот пнг"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4005064"/>
            <a:ext cx="3678785" cy="285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 txBox="1"/>
          <p:nvPr>
            <p:ph type="title"/>
          </p:nvPr>
        </p:nvSpPr>
        <p:spPr>
          <a:xfrm>
            <a:off x="395536" y="9087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4000">
                <a:solidFill>
                  <a:schemeClr val="dk1"/>
                </a:solidFill>
              </a:rPr>
              <a:t>Вопросы:</a:t>
            </a:r>
            <a:br>
              <a:rPr lang="ru-RU" sz="40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323528" y="1340768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ru-RU"/>
              <a:t>1. Почему хан Ахмат предпринял поход на Русь?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ru-RU"/>
              <a:t>2. Где произошла встреча русских и татарских сил?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ru-RU"/>
              <a:t>3. Почему это событие получило название “стояние на Угре”?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ru-RU"/>
              <a:t>4. Чем оно закончилось?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ru-RU"/>
              <a:t>5. Какое значение это событие имело для Руси?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0" y="48691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>
                <a:solidFill>
                  <a:schemeClr val="dk1"/>
                </a:solidFill>
              </a:rPr>
              <a:t>Иван III и Софья Палеолог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Картинки по запросу иван третий софья палеолог"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764704"/>
            <a:ext cx="6336704" cy="475252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иван третий герб"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475" y="261250"/>
            <a:ext cx="5281800" cy="62475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7a9dd43de_0_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37a9dd43de_0_0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g337a9dd43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2915816" y="704088"/>
            <a:ext cx="30243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395536" y="3717032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ru-RU"/>
              <a:t>Р. т. Стр 22 № 1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домашнее задание"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805" y="620688"/>
            <a:ext cx="5328592" cy="253196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7a9dd43de_0_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37a9dd43de_0_7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g337a9dd43d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425"/>
            <a:ext cx="9144000" cy="58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06" name="Google Shape;106;p2"/>
          <p:cNvGraphicFramePr/>
          <p:nvPr/>
        </p:nvGraphicFramePr>
        <p:xfrm>
          <a:off x="457200" y="1124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т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р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и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13" name="Google Shape;113;p3"/>
          <p:cNvGraphicFramePr/>
          <p:nvPr/>
        </p:nvGraphicFramePr>
        <p:xfrm>
          <a:off x="457200" y="1124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т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р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и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у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л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в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457200" y="1124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т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р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и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у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л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в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а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а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27" name="Google Shape;127;p5"/>
          <p:cNvGraphicFramePr/>
          <p:nvPr/>
        </p:nvGraphicFramePr>
        <p:xfrm>
          <a:off x="457200" y="1124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т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р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и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у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л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в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а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а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н</a:t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34" name="Google Shape;134;p6"/>
          <p:cNvGraphicFramePr/>
          <p:nvPr/>
        </p:nvGraphicFramePr>
        <p:xfrm>
          <a:off x="457200" y="1124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{C0674693-4FA4-46BE-BDCE-68D20E76D08B}</a:tableStyleId>
              </a:tblPr>
              <a:tblGrid>
                <a:gridCol w="1090475"/>
                <a:gridCol w="964350"/>
                <a:gridCol w="1027400"/>
                <a:gridCol w="1027400"/>
                <a:gridCol w="1027400"/>
                <a:gridCol w="1027400"/>
                <a:gridCol w="1027400"/>
                <a:gridCol w="1027400"/>
              </a:tblGrid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т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р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и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у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л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и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к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в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а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м</a:t>
                      </a:r>
                      <a:endParaRPr b="0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а</a:t>
                      </a:r>
                      <a:endParaRPr b="1" sz="4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й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Д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4400" u="none" cap="none" strike="noStrike"/>
                        <a:t>о</a:t>
                      </a:r>
                      <a:endParaRPr b="0" sz="4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н</a:t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400" u="none" cap="none" strike="noStrike"/>
                        <a:t>III</a:t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323528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>
                <a:solidFill>
                  <a:schemeClr val="dk1"/>
                </a:solidFill>
              </a:rPr>
              <a:t>Тема урока:</a:t>
            </a:r>
            <a:br>
              <a:rPr b="1" lang="ru-RU">
                <a:solidFill>
                  <a:schemeClr val="dk1"/>
                </a:solidFill>
              </a:rPr>
            </a:br>
            <a:r>
              <a:rPr b="1" lang="ru-RU">
                <a:solidFill>
                  <a:schemeClr val="dk1"/>
                </a:solidFill>
              </a:rPr>
              <a:t>«Иван Третий»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descr="C:\Users\Марина\Desktop\Мотивашки\Рисунок2.png" id="140" name="Google Shape;14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3068960"/>
            <a:ext cx="3696345" cy="34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1475656" y="5085184"/>
            <a:ext cx="2746648" cy="10103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dk1"/>
                </a:solidFill>
              </a:rPr>
              <a:t>Иван III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descr="Картинки по запросу иван третий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980728"/>
            <a:ext cx="3903699" cy="461937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Картинки по запросу иван третий трон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988840"/>
            <a:ext cx="2619062" cy="436510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48" name="Google Shape;148;p8"/>
          <p:cNvSpPr txBox="1"/>
          <p:nvPr/>
        </p:nvSpPr>
        <p:spPr>
          <a:xfrm>
            <a:off x="7380312" y="4077072"/>
            <a:ext cx="1512168" cy="19442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Трон </a:t>
            </a: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Ивана III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Похожее изображение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08725"/>
            <a:ext cx="8229600" cy="5415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2017-02-09T11:36:10Z</dcterms:created>
  <dc:creator>Марина</dc:creator>
</cp:coreProperties>
</file>